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89" r:id="rId2"/>
    <p:sldId id="313" r:id="rId3"/>
    <p:sldId id="392" r:id="rId4"/>
    <p:sldId id="485" r:id="rId5"/>
    <p:sldId id="484" r:id="rId6"/>
    <p:sldId id="257" r:id="rId7"/>
    <p:sldId id="314" r:id="rId8"/>
    <p:sldId id="437" r:id="rId9"/>
    <p:sldId id="438" r:id="rId10"/>
    <p:sldId id="439" r:id="rId11"/>
    <p:sldId id="440" r:id="rId12"/>
    <p:sldId id="474" r:id="rId13"/>
    <p:sldId id="475" r:id="rId14"/>
    <p:sldId id="476" r:id="rId15"/>
    <p:sldId id="477" r:id="rId16"/>
    <p:sldId id="486" r:id="rId17"/>
    <p:sldId id="478" r:id="rId18"/>
    <p:sldId id="441" r:id="rId19"/>
    <p:sldId id="479" r:id="rId20"/>
    <p:sldId id="487" r:id="rId21"/>
    <p:sldId id="442" r:id="rId22"/>
    <p:sldId id="488" r:id="rId23"/>
    <p:sldId id="443" r:id="rId24"/>
    <p:sldId id="446" r:id="rId25"/>
    <p:sldId id="490" r:id="rId26"/>
    <p:sldId id="473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63641C4-3A55-436C-98CB-2D7B17B68B55}">
          <p14:sldIdLst>
            <p14:sldId id="489"/>
            <p14:sldId id="313"/>
            <p14:sldId id="392"/>
            <p14:sldId id="485"/>
            <p14:sldId id="484"/>
            <p14:sldId id="257"/>
            <p14:sldId id="314"/>
            <p14:sldId id="437"/>
            <p14:sldId id="438"/>
            <p14:sldId id="439"/>
            <p14:sldId id="440"/>
            <p14:sldId id="474"/>
            <p14:sldId id="475"/>
            <p14:sldId id="476"/>
            <p14:sldId id="477"/>
            <p14:sldId id="486"/>
            <p14:sldId id="478"/>
            <p14:sldId id="441"/>
            <p14:sldId id="479"/>
            <p14:sldId id="487"/>
            <p14:sldId id="442"/>
            <p14:sldId id="488"/>
            <p14:sldId id="443"/>
            <p14:sldId id="446"/>
            <p14:sldId id="490"/>
            <p14:sldId id="473"/>
          </p14:sldIdLst>
        </p14:section>
        <p14:section name="Sekcja bez tytułu" id="{1E0FB385-EACF-4695-B149-DA9EFCDC53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3"/>
    <p:restoredTop sz="89481"/>
  </p:normalViewPr>
  <p:slideViewPr>
    <p:cSldViewPr snapToGrid="0">
      <p:cViewPr varScale="1">
        <p:scale>
          <a:sx n="114" d="100"/>
          <a:sy n="114" d="100"/>
        </p:scale>
        <p:origin x="1032" y="18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50EA-05BF-4364-B614-7210D1186E1B}" type="datetimeFigureOut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65B63-23B5-42B7-BD8D-C6589F8D48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87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760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4962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526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5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777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093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046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285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110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936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914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938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831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573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01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44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duże znaczenie w procesie uczenia się i nauczania mają techniki i metody jakie zastosuje nauczyciel. Nie są jednak jedynym aspektem, który wpływa na skuteczność procesu. Wychodzimy od celu, po co się czegoś uczymy (po co tego uczę), kryteria sukcesu informują nas i uczniów o tym, w jaki sposób poznam, że cele zostały osiągnięte. Informacja zwrotna uczeń – nauczyciel i nauczyciel – uczeń pokazuje w którym miejscu jesteśmy (co już umiem, czego powinienem się jeszcze nauczyć). Nauczyciel i uczeń dzięki informacji zwrotnej może stale monitorować przebieg procesu uczenia się, co pozwala na </a:t>
            </a:r>
            <a:r>
              <a:rPr lang="pl-PL" dirty="0" err="1"/>
              <a:t>sformłuowanie</a:t>
            </a:r>
            <a:r>
              <a:rPr lang="pl-PL" dirty="0"/>
              <a:t> wniosków – podsumowania. Zwrócenie uwagi na sukcesy i wskazanie obszarów do rozwoju wpływa na motywację zarówno uczącego jak i uczących się i ostatecznie prowadzi do nadbudowania wiedzy.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04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28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997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72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02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77BA-554E-2344-AF38-B711954116DA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9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D30E-57D6-A042-A9CB-B3E9E236CC1C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26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FA439-F62A-8643-8B85-CB1BA40FAD66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8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599B5-704C-E849-A0CA-BDEDB2C38816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82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4BEA-C4FA-6145-99AA-BE7FDC2854BC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4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EB63-A01D-5948-B125-16F17BFDFE37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3290-D4AC-6649-978D-8513EDF71DC3}" type="datetime1">
              <a:rPr lang="pl-PL" smtClean="0"/>
              <a:t>18.01.2019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34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BFB7-6959-6A45-888E-317A06834D38}" type="datetime1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74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270A4-829F-3F4F-9833-E3F4D685CB24}" type="datetime1">
              <a:rPr lang="pl-PL" smtClean="0"/>
              <a:t>18.01.2019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1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C324-B960-8B46-B41A-37BC8D070C9F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7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1D3D-8D67-E24D-8AF2-4EBA97668BE3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13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30AA4-A514-6242-965A-7F9A56CEFEEE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0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templates.office.com/pl-PL/Terminarz-projektu-z-wykresem-Gantta-TM02887601" TargetMode="Externa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10F1C9-EF4C-AC4B-8143-1C870DD71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904"/>
            <a:ext cx="12192000" cy="660281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360650A-95ED-A247-A59F-6EE1D3616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9961"/>
            <a:ext cx="12192000" cy="91803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1069CB3-8164-DA4D-BE45-025A8D0B3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0269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2DE4CB1E-BA90-5F45-92FB-29F2A6F44856}"/>
              </a:ext>
            </a:extLst>
          </p:cNvPr>
          <p:cNvSpPr txBox="1">
            <a:spLocks/>
          </p:cNvSpPr>
          <p:nvPr/>
        </p:nvSpPr>
        <p:spPr>
          <a:xfrm>
            <a:off x="1524000" y="100431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Doskonalenie trenerów wspomagania oświaty</a:t>
            </a:r>
          </a:p>
        </p:txBody>
      </p:sp>
      <p:sp>
        <p:nvSpPr>
          <p:cNvPr id="20" name="Podtytuł 2">
            <a:extLst>
              <a:ext uri="{FF2B5EF4-FFF2-40B4-BE49-F238E27FC236}">
                <a16:creationId xmlns:a16="http://schemas.microsoft.com/office/drawing/2014/main" id="{D0F44B24-C291-1A45-B5FC-5AD87A3B293A}"/>
              </a:ext>
            </a:extLst>
          </p:cNvPr>
          <p:cNvSpPr txBox="1">
            <a:spLocks/>
          </p:cNvSpPr>
          <p:nvPr/>
        </p:nvSpPr>
        <p:spPr>
          <a:xfrm>
            <a:off x="1640734" y="3340115"/>
            <a:ext cx="9144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Kompetencje matematyczno – przyrodnicze</a:t>
            </a:r>
            <a:br>
              <a:rPr lang="pl-PL" sz="3200" b="1" dirty="0"/>
            </a:br>
            <a:r>
              <a:rPr lang="pl-PL" sz="3200" b="1" dirty="0"/>
              <a:t>II poziom edukacyjny (klasy IV – VIII)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20E2833-FC86-0648-B24B-D5E0852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9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B1B88D9-6687-5D43-943E-07B517A91DE8}"/>
              </a:ext>
            </a:extLst>
          </p:cNvPr>
          <p:cNvSpPr txBox="1"/>
          <p:nvPr/>
        </p:nvSpPr>
        <p:spPr>
          <a:xfrm>
            <a:off x="1363598" y="2082007"/>
            <a:ext cx="95988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NARZĘDZIA POMOCNE W PROCESIE PLANOWANIA</a:t>
            </a:r>
            <a:endParaRPr lang="pl-PL" sz="3200" dirty="0"/>
          </a:p>
          <a:p>
            <a:endParaRPr lang="pl-PL" sz="2000" b="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5099CD4-03B0-4E48-A650-8677757A51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174" y="2974559"/>
            <a:ext cx="2410046" cy="234979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A3AD333-AA88-EA48-B604-2D59E5BC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709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D58A397-A09B-9840-850C-EB0D149FAF04}"/>
              </a:ext>
            </a:extLst>
          </p:cNvPr>
          <p:cNvSpPr/>
          <p:nvPr/>
        </p:nvSpPr>
        <p:spPr>
          <a:xfrm>
            <a:off x="4812306" y="1186692"/>
            <a:ext cx="2385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atin typeface="Calibri" panose="020F0502020204030204" pitchFamily="34" charset="0"/>
              </a:rPr>
              <a:t>Gwiazda pytań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0FBD8C-BF0C-604F-A8F1-35A71F80DC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683" y="1671934"/>
            <a:ext cx="4677735" cy="4481270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1BF2DD1B-B692-8449-9378-F4B60B38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D58A397-A09B-9840-850C-EB0D149FAF04}"/>
              </a:ext>
            </a:extLst>
          </p:cNvPr>
          <p:cNvSpPr/>
          <p:nvPr/>
        </p:nvSpPr>
        <p:spPr>
          <a:xfrm>
            <a:off x="4309861" y="1148714"/>
            <a:ext cx="2525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atin typeface="Calibri" panose="020F0502020204030204" pitchFamily="34" charset="0"/>
              </a:rPr>
              <a:t>Diagram Gantta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EF637C24-C336-DE41-87E3-F74A6594E253}"/>
              </a:ext>
            </a:extLst>
          </p:cNvPr>
          <p:cNvSpPr/>
          <p:nvPr/>
        </p:nvSpPr>
        <p:spPr>
          <a:xfrm>
            <a:off x="1193473" y="1658963"/>
            <a:ext cx="9623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pPr lvl="1">
              <a:lnSpc>
                <a:spcPct val="150000"/>
              </a:lnSpc>
            </a:pPr>
            <a:endParaRPr lang="pl-PL" sz="2000" b="1" dirty="0"/>
          </a:p>
          <a:p>
            <a:pPr>
              <a:buFont typeface="+mj-lt"/>
              <a:buAutoNum type="arabicPeriod"/>
            </a:pPr>
            <a:endParaRPr lang="pl-PL" dirty="0">
              <a:effectLst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B276CE5-8F60-B544-8337-F2C4E24DB0E8}"/>
              </a:ext>
            </a:extLst>
          </p:cNvPr>
          <p:cNvSpPr/>
          <p:nvPr/>
        </p:nvSpPr>
        <p:spPr>
          <a:xfrm>
            <a:off x="1083356" y="5020171"/>
            <a:ext cx="10404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>
                <a:solidFill>
                  <a:srgbClr val="2F2F2F"/>
                </a:solidFill>
                <a:latin typeface="Segoe UI Light"/>
                <a:hlinkClick r:id="rId5"/>
              </a:rPr>
              <a:t>Przedstawianie danych na wykresie Gantta w programie Excel</a:t>
            </a:r>
            <a:endParaRPr lang="pl-PL" sz="3200" b="0" i="0" u="none" strike="noStrike" dirty="0">
              <a:solidFill>
                <a:srgbClr val="2F2F2F"/>
              </a:solidFill>
              <a:effectLst/>
              <a:latin typeface="Segoe UI Ligh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D99990D-1045-3D4F-8C13-8652B16CEF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612" y="1929537"/>
            <a:ext cx="4652674" cy="2872913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3012358C-A3AF-234A-9AD6-5B7476A8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43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D58A397-A09B-9840-850C-EB0D149FAF04}"/>
              </a:ext>
            </a:extLst>
          </p:cNvPr>
          <p:cNvSpPr/>
          <p:nvPr/>
        </p:nvSpPr>
        <p:spPr>
          <a:xfrm>
            <a:off x="2651455" y="1964972"/>
            <a:ext cx="6682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atin typeface="Calibri" panose="020F0502020204030204" pitchFamily="34" charset="0"/>
              </a:rPr>
              <a:t>NARZĘDZIA DO DIAGNOZOWANIA POTRZEB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EED055-CF37-734E-8965-F460505319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95" y="3217228"/>
            <a:ext cx="1644060" cy="1602959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49DE35F-B61A-0F40-B513-28DFC79C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8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D58A397-A09B-9840-850C-EB0D149FAF04}"/>
              </a:ext>
            </a:extLst>
          </p:cNvPr>
          <p:cNvSpPr/>
          <p:nvPr/>
        </p:nvSpPr>
        <p:spPr>
          <a:xfrm>
            <a:off x="2503743" y="1869205"/>
            <a:ext cx="7318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</a:rPr>
              <a:t>STRUKTURA WARSZTATU </a:t>
            </a:r>
          </a:p>
          <a:p>
            <a:pPr algn="ctr"/>
            <a:endParaRPr lang="pl-PL" sz="2800" b="1" dirty="0">
              <a:latin typeface="Calibri" panose="020F0502020204030204" pitchFamily="34" charset="0"/>
            </a:endParaRPr>
          </a:p>
          <a:p>
            <a:pPr algn="ctr"/>
            <a:r>
              <a:rPr lang="pl-PL" sz="2800" b="1" dirty="0">
                <a:latin typeface="Calibri" panose="020F0502020204030204" pitchFamily="34" charset="0"/>
              </a:rPr>
              <a:t>DIAGNOSTYCZNO - ROZWOJOWEGO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8AB769-B544-8343-AEB8-EADEE3158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627" y="3488976"/>
            <a:ext cx="2556188" cy="1881194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E1124685-3856-894C-96A2-57454626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9550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93" y="1486909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2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Jakie doświadczenie powinien posiadać ekspert? </a:t>
            </a:r>
            <a:br>
              <a:rPr lang="pl-PL" dirty="0"/>
            </a:br>
            <a:r>
              <a:rPr lang="pl-PL" dirty="0"/>
              <a:t>Jakimi cechami powinien się charakteryzować ekspert? </a:t>
            </a:r>
            <a:br>
              <a:rPr lang="pl-PL" dirty="0"/>
            </a:br>
            <a:r>
              <a:rPr lang="pl-PL" dirty="0"/>
              <a:t>Z jakich dziedzin powinien posiadać wiedzę ekspercką? </a:t>
            </a:r>
            <a:br>
              <a:rPr lang="pl-PL" dirty="0"/>
            </a:br>
            <a:r>
              <a:rPr lang="pl-PL" dirty="0"/>
              <a:t>Co powinien wiedzieć ekspert przed przeprowadzeniem szkolenia </a:t>
            </a:r>
            <a:br>
              <a:rPr lang="pl-PL" dirty="0"/>
            </a:br>
            <a:r>
              <a:rPr lang="pl-PL" dirty="0"/>
              <a:t>w placówce? 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D58A397-A09B-9840-850C-EB0D149FAF04}"/>
              </a:ext>
            </a:extLst>
          </p:cNvPr>
          <p:cNvSpPr/>
          <p:nvPr/>
        </p:nvSpPr>
        <p:spPr>
          <a:xfrm>
            <a:off x="3894683" y="1300150"/>
            <a:ext cx="4259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atin typeface="Calibri" panose="020F0502020204030204" pitchFamily="34" charset="0"/>
              </a:rPr>
              <a:t>Kryteria wyboru ekspertów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EF637C24-C336-DE41-87E3-F74A6594E253}"/>
              </a:ext>
            </a:extLst>
          </p:cNvPr>
          <p:cNvSpPr/>
          <p:nvPr/>
        </p:nvSpPr>
        <p:spPr>
          <a:xfrm>
            <a:off x="1212709" y="2931034"/>
            <a:ext cx="9623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F5663EA-3750-154B-AC1F-D92FCE94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836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D58A397-A09B-9840-850C-EB0D149FAF04}"/>
              </a:ext>
            </a:extLst>
          </p:cNvPr>
          <p:cNvSpPr/>
          <p:nvPr/>
        </p:nvSpPr>
        <p:spPr>
          <a:xfrm>
            <a:off x="2027821" y="1658548"/>
            <a:ext cx="87535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Calibri" panose="020F0502020204030204" pitchFamily="34" charset="0"/>
              </a:rPr>
              <a:t>NARZĘDZIA DO PODSUMOWANIA </a:t>
            </a:r>
            <a:br>
              <a:rPr lang="pl-PL" sz="2800" b="1" dirty="0">
                <a:latin typeface="Calibri" panose="020F0502020204030204" pitchFamily="34" charset="0"/>
              </a:rPr>
            </a:br>
            <a:endParaRPr lang="pl-PL" sz="2800" b="1" dirty="0">
              <a:latin typeface="Calibri" panose="020F0502020204030204" pitchFamily="34" charset="0"/>
            </a:endParaRPr>
          </a:p>
          <a:p>
            <a:pPr algn="ctr"/>
            <a:r>
              <a:rPr lang="pl-PL" sz="2800" b="1" dirty="0">
                <a:latin typeface="Calibri" panose="020F0502020204030204" pitchFamily="34" charset="0"/>
              </a:rPr>
              <a:t>I OCENY PROCESU WSPOMAGANIA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E80B1A-75D8-7D40-AB85-265DBEE6B0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73" y="3543053"/>
            <a:ext cx="1644060" cy="1602959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03BF4F9-D6CB-1647-92B9-498FC573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08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EF637C24-C336-DE41-87E3-F74A6594E253}"/>
              </a:ext>
            </a:extLst>
          </p:cNvPr>
          <p:cNvSpPr/>
          <p:nvPr/>
        </p:nvSpPr>
        <p:spPr>
          <a:xfrm>
            <a:off x="1517707" y="2822988"/>
            <a:ext cx="9623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dirty="0"/>
              <a:t>Zmiana jest dla mnie ... </a:t>
            </a:r>
          </a:p>
          <a:p>
            <a:endParaRPr lang="pl-PL" sz="5400" dirty="0"/>
          </a:p>
          <a:p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86B3631-7D9B-4544-95F8-28518AD2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07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52B18CCB-2FB8-D946-9B2C-59BEDB6E6FDC}"/>
              </a:ext>
            </a:extLst>
          </p:cNvPr>
          <p:cNvSpPr/>
          <p:nvPr/>
        </p:nvSpPr>
        <p:spPr>
          <a:xfrm>
            <a:off x="4036580" y="1327823"/>
            <a:ext cx="425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6049"/>
                </a:solidFill>
                <a:latin typeface="CenturyGothic"/>
              </a:rPr>
              <a:t>Reakcja na zmianę</a:t>
            </a:r>
          </a:p>
          <a:p>
            <a:pPr algn="ctr"/>
            <a:endParaRPr lang="pl-PL" sz="4000" b="1" dirty="0">
              <a:solidFill>
                <a:srgbClr val="006049"/>
              </a:solidFill>
              <a:latin typeface="CenturyGothic"/>
            </a:endParaRPr>
          </a:p>
          <a:p>
            <a:pPr algn="ctr"/>
            <a:endParaRPr lang="pl-PL" sz="4000" b="1" dirty="0">
              <a:solidFill>
                <a:srgbClr val="006049"/>
              </a:solidFill>
              <a:latin typeface="CenturyGothic"/>
            </a:endParaRPr>
          </a:p>
          <a:p>
            <a:pPr algn="ctr"/>
            <a:endParaRPr lang="pl-PL" sz="4000" b="1" dirty="0">
              <a:solidFill>
                <a:srgbClr val="006049"/>
              </a:solidFill>
              <a:latin typeface="CenturyGothic"/>
            </a:endParaRPr>
          </a:p>
          <a:p>
            <a:pPr algn="ctr"/>
            <a:endParaRPr lang="pl-PL" sz="4000" b="1" dirty="0">
              <a:solidFill>
                <a:srgbClr val="006049"/>
              </a:solidFill>
              <a:latin typeface="CenturyGothic"/>
            </a:endParaRPr>
          </a:p>
          <a:p>
            <a:pPr algn="ctr"/>
            <a:endParaRPr lang="pl-PL" sz="4000" b="1" dirty="0">
              <a:solidFill>
                <a:srgbClr val="006049"/>
              </a:solidFill>
              <a:latin typeface="CenturyGothic"/>
            </a:endParaRPr>
          </a:p>
          <a:p>
            <a:pPr algn="ctr"/>
            <a:r>
              <a:rPr lang="pl-PL" sz="4000" b="1" dirty="0">
                <a:solidFill>
                  <a:srgbClr val="006049"/>
                </a:solidFill>
                <a:latin typeface="CenturyGothic"/>
              </a:rPr>
              <a:t>ćwiczenie</a:t>
            </a:r>
            <a:endParaRPr lang="pl-PL" sz="4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18438C3-781F-8745-A743-4BEAE09549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534" y="2426503"/>
            <a:ext cx="2200940" cy="2200940"/>
          </a:xfrm>
          <a:prstGeom prst="rect">
            <a:avLst/>
          </a:prstGeom>
        </p:spPr>
      </p:pic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8299100-BB27-4B4C-B6DE-FA4B4F5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764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52B18CCB-2FB8-D946-9B2C-59BEDB6E6FDC}"/>
              </a:ext>
            </a:extLst>
          </p:cNvPr>
          <p:cNvSpPr/>
          <p:nvPr/>
        </p:nvSpPr>
        <p:spPr>
          <a:xfrm>
            <a:off x="4808908" y="1581926"/>
            <a:ext cx="2392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006049"/>
                </a:solidFill>
                <a:latin typeface="CenturyGothic"/>
              </a:rPr>
              <a:t>Pojęcie zmiany</a:t>
            </a:r>
            <a:endParaRPr lang="pl-PL" sz="28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A8431F-717C-DD4D-9BCB-8D45ABC28E8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769" y="2105146"/>
            <a:ext cx="7998855" cy="269724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BD1830E-66E4-E646-84B2-97648395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086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6920" y="1618642"/>
            <a:ext cx="9144000" cy="3039735"/>
          </a:xfrm>
        </p:spPr>
        <p:txBody>
          <a:bodyPr>
            <a:normAutofit/>
          </a:bodyPr>
          <a:lstStyle/>
          <a:p>
            <a:r>
              <a:rPr lang="pl-PL" sz="4000" dirty="0"/>
              <a:t>Zjazd 2</a:t>
            </a:r>
            <a:br>
              <a:rPr lang="pl-PL" sz="4000" dirty="0"/>
            </a:br>
            <a:br>
              <a:rPr lang="pl-PL" dirty="0"/>
            </a:br>
            <a:r>
              <a:rPr lang="pl-PL" sz="8000" b="1" dirty="0"/>
              <a:t>DZIEŃ 4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4571947-E781-FC4F-8309-7108664B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6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52B18CCB-2FB8-D946-9B2C-59BEDB6E6FDC}"/>
              </a:ext>
            </a:extLst>
          </p:cNvPr>
          <p:cNvSpPr/>
          <p:nvPr/>
        </p:nvSpPr>
        <p:spPr>
          <a:xfrm>
            <a:off x="2585634" y="1624457"/>
            <a:ext cx="8050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006049"/>
                </a:solidFill>
                <a:latin typeface="CenturyGothic"/>
              </a:rPr>
              <a:t>Wybrane sposoby radzenia sobie z reakcją na zmianę</a:t>
            </a:r>
            <a:endParaRPr lang="pl-PL" sz="28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9B33AFC-B868-9544-8812-E9BBAB26E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883552"/>
              </p:ext>
            </p:extLst>
          </p:nvPr>
        </p:nvGraphicFramePr>
        <p:xfrm>
          <a:off x="2508237" y="2746050"/>
          <a:ext cx="8127999" cy="2500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43739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729252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35608984"/>
                    </a:ext>
                  </a:extLst>
                </a:gridCol>
              </a:tblGrid>
              <a:tr h="2500200">
                <a:tc>
                  <a:txBody>
                    <a:bodyPr/>
                    <a:lstStyle/>
                    <a:p>
                      <a:pPr algn="ctr"/>
                      <a: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Reakcja </a:t>
                      </a:r>
                      <a:b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na zmianę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Źródła tej reakcji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Przykładowe sposoby radzenia sobie </a:t>
                      </a:r>
                      <a:b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z  reakcją </a:t>
                      </a:r>
                      <a:b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pl-PL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na zmianę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585545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C2AA2C-6F00-C442-B7A2-6863742B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06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57EA7A94-6FC2-CA4F-B3AA-382293D375EF}"/>
              </a:ext>
            </a:extLst>
          </p:cNvPr>
          <p:cNvSpPr/>
          <p:nvPr/>
        </p:nvSpPr>
        <p:spPr>
          <a:xfrm>
            <a:off x="2855495" y="1405037"/>
            <a:ext cx="6597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006049"/>
                </a:solidFill>
                <a:latin typeface="CenturyGothic"/>
              </a:rPr>
              <a:t>Zadania osoby wspomagającej pracę szkoły</a:t>
            </a:r>
            <a:endParaRPr lang="pl-PL" sz="280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B86E5DE-562B-114F-8147-DE79E6F7688F}"/>
              </a:ext>
            </a:extLst>
          </p:cNvPr>
          <p:cNvSpPr/>
          <p:nvPr/>
        </p:nvSpPr>
        <p:spPr>
          <a:xfrm>
            <a:off x="2375085" y="4876746"/>
            <a:ext cx="7798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rgbClr val="006049"/>
                </a:solidFill>
                <a:latin typeface="CenturyGothic"/>
              </a:rPr>
              <a:t>Metody pracy w sieci współpracy i samokształcenia</a:t>
            </a:r>
            <a:endParaRPr lang="pl-PL" sz="28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B64B2A1-C200-D84B-B765-9D6C2C24FA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434" y="2115824"/>
            <a:ext cx="3329356" cy="2497017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C36CFDC-F5AF-1041-8947-74039FFE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163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MODUŁ IX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Planowanie rozwoju zawodowego uczestników szkolenia </a:t>
            </a:r>
            <a:br>
              <a:rPr lang="pl-PL" b="1" dirty="0"/>
            </a:br>
            <a:r>
              <a:rPr lang="pl-PL" b="1" dirty="0"/>
              <a:t>w zakresie wspomagania szkół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03700D-41D2-7544-9A11-2EFA0C80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137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CD6C715-006E-9546-8277-1130F81062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693" y="1041606"/>
            <a:ext cx="2645169" cy="4487323"/>
          </a:xfrm>
          <a:prstGeom prst="rect">
            <a:avLst/>
          </a:prstGeom>
        </p:spPr>
      </p:pic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922A7F86-F5EF-D749-89F7-7FCC86F56DBB}"/>
              </a:ext>
            </a:extLst>
          </p:cNvPr>
          <p:cNvCxnSpPr>
            <a:cxnSpLocks/>
          </p:cNvCxnSpPr>
          <p:nvPr/>
        </p:nvCxnSpPr>
        <p:spPr>
          <a:xfrm>
            <a:off x="3423684" y="3487479"/>
            <a:ext cx="23238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8C63644F-C657-D345-A28E-BFF554DBE95A}"/>
              </a:ext>
            </a:extLst>
          </p:cNvPr>
          <p:cNvCxnSpPr/>
          <p:nvPr/>
        </p:nvCxnSpPr>
        <p:spPr>
          <a:xfrm>
            <a:off x="2855495" y="5298558"/>
            <a:ext cx="289205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CDED532E-E2D9-3445-BDA8-D11730185917}"/>
              </a:ext>
            </a:extLst>
          </p:cNvPr>
          <p:cNvCxnSpPr>
            <a:cxnSpLocks/>
          </p:cNvCxnSpPr>
          <p:nvPr/>
        </p:nvCxnSpPr>
        <p:spPr>
          <a:xfrm>
            <a:off x="3108252" y="4858092"/>
            <a:ext cx="26392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EA37B6A-2E59-F246-8447-A5F4A839C926}"/>
              </a:ext>
            </a:extLst>
          </p:cNvPr>
          <p:cNvSpPr txBox="1"/>
          <p:nvPr/>
        </p:nvSpPr>
        <p:spPr>
          <a:xfrm>
            <a:off x="6010726" y="3164313"/>
            <a:ext cx="366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Potencjał - </a:t>
            </a:r>
            <a:r>
              <a:rPr lang="pl-PL" dirty="0"/>
              <a:t>Co mi pomaga być osobą </a:t>
            </a:r>
            <a:br>
              <a:rPr lang="pl-PL" dirty="0"/>
            </a:br>
            <a:r>
              <a:rPr lang="pl-PL" dirty="0"/>
              <a:t>wspomagającą szkołę? 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185E193-FF29-DF4F-9933-FD6414E49F5F}"/>
              </a:ext>
            </a:extLst>
          </p:cNvPr>
          <p:cNvSpPr/>
          <p:nvPr/>
        </p:nvSpPr>
        <p:spPr>
          <a:xfrm>
            <a:off x="5951768" y="5081245"/>
            <a:ext cx="5451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Cel -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 chcę osiągnąć dzięki temu, że będę (jestem) osobą wspomagającą szkołę? 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8A16109-FB3A-0146-8018-04586EC6E785}"/>
              </a:ext>
            </a:extLst>
          </p:cNvPr>
          <p:cNvSpPr/>
          <p:nvPr/>
        </p:nvSpPr>
        <p:spPr>
          <a:xfrm>
            <a:off x="6005197" y="4434914"/>
            <a:ext cx="387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Obawy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 Co mi utrudnia bycie osobą</a:t>
            </a:r>
            <a:b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wspomagającą szkołę?  </a:t>
            </a:r>
            <a:endParaRPr lang="pl-PL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B237A97-CF01-6B45-8811-BEEE3652FE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413" y="978498"/>
            <a:ext cx="3272569" cy="2188530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60AF0DD2-27B9-814E-86A7-5DC971F31644}"/>
              </a:ext>
            </a:extLst>
          </p:cNvPr>
          <p:cNvSpPr/>
          <p:nvPr/>
        </p:nvSpPr>
        <p:spPr>
          <a:xfrm>
            <a:off x="6722154" y="1854732"/>
            <a:ext cx="2538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Kompetencje osoby </a:t>
            </a:r>
          </a:p>
          <a:p>
            <a:pPr algn="ctr"/>
            <a:r>
              <a:rPr lang="pl-PL" sz="20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wspomagającej szkołę</a:t>
            </a:r>
            <a:endParaRPr lang="pl-PL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1DF5EB0-EFC1-5640-96C4-BF0A13F1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2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ANALIZA SWOT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1F861882-358E-214E-9BF0-7230CA3D3641}"/>
              </a:ext>
            </a:extLst>
          </p:cNvPr>
          <p:cNvSpPr/>
          <p:nvPr/>
        </p:nvSpPr>
        <p:spPr>
          <a:xfrm>
            <a:off x="4222263" y="1896625"/>
            <a:ext cx="1972905" cy="19534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790950C3-F1EE-ED4D-BF08-1EC8D14CF364}"/>
              </a:ext>
            </a:extLst>
          </p:cNvPr>
          <p:cNvSpPr/>
          <p:nvPr/>
        </p:nvSpPr>
        <p:spPr>
          <a:xfrm>
            <a:off x="6005197" y="1876147"/>
            <a:ext cx="1887977" cy="195344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12790563-F418-8B4E-B5ED-757654E6642C}"/>
              </a:ext>
            </a:extLst>
          </p:cNvPr>
          <p:cNvSpPr/>
          <p:nvPr/>
        </p:nvSpPr>
        <p:spPr>
          <a:xfrm>
            <a:off x="4247057" y="3682833"/>
            <a:ext cx="1887977" cy="19534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F27732B4-148A-5448-82CC-D6DF2446153A}"/>
              </a:ext>
            </a:extLst>
          </p:cNvPr>
          <p:cNvSpPr/>
          <p:nvPr/>
        </p:nvSpPr>
        <p:spPr>
          <a:xfrm>
            <a:off x="6005197" y="3742712"/>
            <a:ext cx="1887977" cy="19534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3F1E98C-7D5B-294A-BA3F-CCB690C5D3F3}"/>
              </a:ext>
            </a:extLst>
          </p:cNvPr>
          <p:cNvSpPr txBox="1"/>
          <p:nvPr/>
        </p:nvSpPr>
        <p:spPr>
          <a:xfrm>
            <a:off x="4793980" y="247019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S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89653F6-4CE0-2844-AA2E-892602602FC0}"/>
              </a:ext>
            </a:extLst>
          </p:cNvPr>
          <p:cNvSpPr txBox="1"/>
          <p:nvPr/>
        </p:nvSpPr>
        <p:spPr>
          <a:xfrm>
            <a:off x="6534515" y="24703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W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675392D-C75F-4448-BB99-AE44CC601D81}"/>
              </a:ext>
            </a:extLst>
          </p:cNvPr>
          <p:cNvSpPr txBox="1"/>
          <p:nvPr/>
        </p:nvSpPr>
        <p:spPr>
          <a:xfrm>
            <a:off x="4733845" y="433638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O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EB60DDC-B426-BE41-B906-BEC7BEEADADF}"/>
              </a:ext>
            </a:extLst>
          </p:cNvPr>
          <p:cNvSpPr txBox="1"/>
          <p:nvPr/>
        </p:nvSpPr>
        <p:spPr>
          <a:xfrm>
            <a:off x="6472134" y="440951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T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32375F8-4749-3E48-BF7F-C7DA2E8C89FE}"/>
              </a:ext>
            </a:extLst>
          </p:cNvPr>
          <p:cNvSpPr txBox="1"/>
          <p:nvPr/>
        </p:nvSpPr>
        <p:spPr>
          <a:xfrm>
            <a:off x="4519080" y="3089010"/>
            <a:ext cx="18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Mocne strony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975741A-1C74-8A4A-B1F8-C0FD1331D06F}"/>
              </a:ext>
            </a:extLst>
          </p:cNvPr>
          <p:cNvSpPr txBox="1"/>
          <p:nvPr/>
        </p:nvSpPr>
        <p:spPr>
          <a:xfrm>
            <a:off x="6291773" y="3095227"/>
            <a:ext cx="18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Słabe strony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B9AAD9A-B17F-E944-BE3A-F155A52AEED8}"/>
              </a:ext>
            </a:extLst>
          </p:cNvPr>
          <p:cNvSpPr txBox="1"/>
          <p:nvPr/>
        </p:nvSpPr>
        <p:spPr>
          <a:xfrm>
            <a:off x="4750021" y="4982719"/>
            <a:ext cx="18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Szanse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033CEBD-D7B2-3143-8198-C0996622B157}"/>
              </a:ext>
            </a:extLst>
          </p:cNvPr>
          <p:cNvSpPr txBox="1"/>
          <p:nvPr/>
        </p:nvSpPr>
        <p:spPr>
          <a:xfrm>
            <a:off x="6415446" y="4982719"/>
            <a:ext cx="189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Zagrożenia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C1165-F099-B043-AFD3-3EBF637E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691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57EA7A94-6FC2-CA4F-B3AA-382293D375EF}"/>
              </a:ext>
            </a:extLst>
          </p:cNvPr>
          <p:cNvSpPr/>
          <p:nvPr/>
        </p:nvSpPr>
        <p:spPr>
          <a:xfrm>
            <a:off x="2119257" y="1666509"/>
            <a:ext cx="87909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>
                <a:solidFill>
                  <a:srgbClr val="006049"/>
                </a:solidFill>
                <a:latin typeface="CenturyGothic"/>
              </a:rPr>
              <a:t>Jakie zasoby zewnętrzne mogą być pomocne </a:t>
            </a:r>
          </a:p>
          <a:p>
            <a:pPr algn="ctr"/>
            <a:endParaRPr lang="pl-PL" sz="3600" b="1" dirty="0">
              <a:solidFill>
                <a:srgbClr val="006049"/>
              </a:solidFill>
              <a:latin typeface="CenturyGothic"/>
            </a:endParaRPr>
          </a:p>
          <a:p>
            <a:pPr algn="ctr"/>
            <a:r>
              <a:rPr lang="pl-PL" sz="3600" b="1" dirty="0">
                <a:solidFill>
                  <a:srgbClr val="006049"/>
                </a:solidFill>
                <a:latin typeface="CenturyGothic"/>
              </a:rPr>
              <a:t>dla osób wspomagających szkołę?</a:t>
            </a:r>
            <a:endParaRPr lang="pl-PL" sz="36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61C853-A8EF-524A-A522-73C3D5B3B4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106" y="4061261"/>
            <a:ext cx="4009889" cy="1754326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E9B9F4-B18F-8749-95AE-003F0DDE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35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738398"/>
            <a:ext cx="10649607" cy="1788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5100" b="1" dirty="0"/>
              <a:t>Podsumowanie szkolenia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127DCA7-1AEB-7D40-A2B2-DB704C4FB7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884" y="2516306"/>
            <a:ext cx="1630049" cy="179867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B2B6935-7890-9B41-8BDB-43F3ECED28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698" y="2638135"/>
            <a:ext cx="1855130" cy="14566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A883AE1-082F-3347-8722-7EC1A5CA81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80593" y="2658865"/>
            <a:ext cx="2282785" cy="1193002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B22C5CD2-B515-1343-8E0B-2D20D1C4A8D2}"/>
              </a:ext>
            </a:extLst>
          </p:cNvPr>
          <p:cNvSpPr/>
          <p:nvPr/>
        </p:nvSpPr>
        <p:spPr>
          <a:xfrm>
            <a:off x="1885958" y="4559332"/>
            <a:ext cx="21259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Jaką posiadam </a:t>
            </a:r>
            <a:b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</a:br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wiedzę?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4E64AD6-3FC9-AF44-B5C3-E011AA0688E5}"/>
              </a:ext>
            </a:extLst>
          </p:cNvPr>
          <p:cNvSpPr/>
          <p:nvPr/>
        </p:nvSpPr>
        <p:spPr>
          <a:xfrm>
            <a:off x="5094698" y="4573347"/>
            <a:ext cx="2136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Jakie emocje </a:t>
            </a:r>
            <a:b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</a:br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mi towarzyszą?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64362D35-1BAC-554B-9492-9C07C0477E4D}"/>
              </a:ext>
            </a:extLst>
          </p:cNvPr>
          <p:cNvSpPr/>
          <p:nvPr/>
        </p:nvSpPr>
        <p:spPr>
          <a:xfrm>
            <a:off x="8640630" y="4559331"/>
            <a:ext cx="16702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Co potrafię </a:t>
            </a:r>
            <a:b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</a:br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enturyGothic"/>
              </a:rPr>
              <a:t>zrobić?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9B7DC9-FA77-5944-BB0F-D609399E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94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82048"/>
            <a:ext cx="11112061" cy="4845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PROGRAM CZWARTEGO DNIA SZKOLENIA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Tematyka: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Wspomaganie pracy szkoły w rozwoju kompetencji matematyczno-przyrodniczych na II etapie edukacyjnym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Etapy diagnozy pracy szkoły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 err="1"/>
              <a:t>Źródła</a:t>
            </a:r>
            <a:r>
              <a:rPr lang="pl-PL" sz="1800" dirty="0"/>
              <a:t> informacji na temat pracy szkoły w obszarze kompetencji matematyczno-przyrodniczych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 err="1"/>
              <a:t>Narzędzia</a:t>
            </a:r>
            <a:r>
              <a:rPr lang="pl-PL" sz="1800" dirty="0"/>
              <a:t> diagnostyczne </a:t>
            </a:r>
            <a:r>
              <a:rPr lang="pl-PL" sz="1800" dirty="0" err="1"/>
              <a:t>służące</a:t>
            </a:r>
            <a:r>
              <a:rPr lang="pl-PL" sz="1800" dirty="0"/>
              <a:t> ocenie potrzeb szkoły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Warsztat diagnostyczno-rozwojowy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Kryteria wyboru </a:t>
            </a:r>
            <a:r>
              <a:rPr lang="pl-PL" sz="1800" dirty="0" err="1"/>
              <a:t>ekspertów</a:t>
            </a:r>
            <a:endParaRPr lang="pl-PL" sz="18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Metody i </a:t>
            </a:r>
            <a:r>
              <a:rPr lang="pl-PL" sz="1800" dirty="0" err="1"/>
              <a:t>narzędzia</a:t>
            </a:r>
            <a:r>
              <a:rPr lang="pl-PL" sz="1800" dirty="0"/>
              <a:t> podsumowania oraz oceny procesu wspomagania</a:t>
            </a:r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15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12E235-4142-0B42-B427-23A021D1B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60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114097"/>
            <a:ext cx="11112061" cy="4845271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Tematyka: </a:t>
            </a:r>
            <a:r>
              <a:rPr lang="pl-PL" sz="1800" b="1" dirty="0"/>
              <a:t>Wspomaganie pracy szkoły w rozwoju kompetencji matematyczno-przyrodniczych na II etapie edukacyjnym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Zmiana jako element rozwoju szkoły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Wybrane sposoby radzenia sobie z typowymi reakcjami na </a:t>
            </a:r>
            <a:r>
              <a:rPr lang="pl-PL" sz="1800" dirty="0" err="1"/>
              <a:t>zmiane</a:t>
            </a:r>
            <a:r>
              <a:rPr lang="pl-PL" sz="1800" dirty="0"/>
              <a:t>̨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Zadania osoby </a:t>
            </a:r>
            <a:r>
              <a:rPr lang="pl-PL" sz="1800" dirty="0" err="1"/>
              <a:t>wspomagającej</a:t>
            </a:r>
            <a:r>
              <a:rPr lang="pl-PL" sz="1800" dirty="0"/>
              <a:t> pracę szkoły w rozwoju kompetencji matematyczno-przyrodniczych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Metody pracy w sieci </a:t>
            </a:r>
            <a:r>
              <a:rPr lang="pl-PL" sz="1800" dirty="0" err="1"/>
              <a:t>współpracy</a:t>
            </a:r>
            <a:r>
              <a:rPr lang="pl-PL" sz="1800" dirty="0"/>
              <a:t> i samokształcenia </a:t>
            </a:r>
            <a:r>
              <a:rPr lang="pl-PL" sz="1800" dirty="0" err="1"/>
              <a:t>służące</a:t>
            </a:r>
            <a:r>
              <a:rPr lang="pl-PL" sz="1800" dirty="0"/>
              <a:t>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Planowanie rozwoju zawodowego </a:t>
            </a:r>
            <a:r>
              <a:rPr lang="pl-PL" sz="1800" b="1" dirty="0" err="1"/>
              <a:t>uczestników</a:t>
            </a:r>
            <a:r>
              <a:rPr lang="pl-PL" sz="1800" b="1" dirty="0"/>
              <a:t> szkolenia w zakresie wspomagania </a:t>
            </a:r>
            <a:r>
              <a:rPr lang="pl-PL" sz="1800" b="1" dirty="0" err="1"/>
              <a:t>szkół</a:t>
            </a:r>
            <a:r>
              <a:rPr lang="pl-PL" sz="1800" b="1" dirty="0"/>
              <a:t>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Kompetencje potrzebne do prowadzenia procesu wspomagania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Analiza własnych </a:t>
            </a:r>
            <a:r>
              <a:rPr lang="pl-PL" sz="1800" dirty="0" err="1"/>
              <a:t>zasobów</a:t>
            </a:r>
            <a:r>
              <a:rPr lang="pl-PL" sz="1800" dirty="0"/>
              <a:t> i </a:t>
            </a:r>
            <a:r>
              <a:rPr lang="pl-PL" sz="1800" dirty="0" err="1"/>
              <a:t>ograniczen</a:t>
            </a:r>
            <a:r>
              <a:rPr lang="pl-PL" sz="1800" dirty="0"/>
              <a:t>́, </a:t>
            </a:r>
            <a:r>
              <a:rPr lang="pl-PL" sz="1800" dirty="0" err="1"/>
              <a:t>które</a:t>
            </a:r>
            <a:r>
              <a:rPr lang="pl-PL" sz="1800" dirty="0"/>
              <a:t> mają wpływ na realizację wspomagania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Zasoby </a:t>
            </a:r>
            <a:r>
              <a:rPr lang="pl-PL" sz="1800" dirty="0" err="1"/>
              <a:t>zewnętrzne</a:t>
            </a:r>
            <a:r>
              <a:rPr lang="pl-PL" sz="1800" dirty="0"/>
              <a:t> jako pomoc dla osoby </a:t>
            </a:r>
            <a:r>
              <a:rPr lang="pl-PL" sz="1800" dirty="0" err="1"/>
              <a:t>prowadzącej</a:t>
            </a:r>
            <a:r>
              <a:rPr lang="pl-PL" sz="1800" dirty="0"/>
              <a:t> proces wspomagania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15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39AA2C2-E6D7-3B4F-BA12-FE43411A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62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MODUŁ VIII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Wspomaganie pracy szkoły w rozwoju kompetencji </a:t>
            </a:r>
            <a:br>
              <a:rPr lang="pl-PL" b="1" dirty="0"/>
            </a:br>
            <a:r>
              <a:rPr lang="pl-PL" b="1" dirty="0"/>
              <a:t>matematyczno-przyrodniczych na II etapie edukacyjnym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4FE498-1CD3-1A4C-BDE3-8E017535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50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638327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JESTEM DZIŚ JAK ...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PONIEWAŻ ...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dirty="0"/>
          </a:p>
          <a:p>
            <a:pPr marL="0" indent="0" algn="ctr">
              <a:buNone/>
            </a:pPr>
            <a:endParaRPr lang="pl-PL" sz="4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B0229E-6E5D-3F40-8A2A-6A05A363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52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3382" y="1430121"/>
            <a:ext cx="10649607" cy="37020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500" b="1" dirty="0"/>
              <a:t>ETAPY DIAGNOZY PRACY SZKOŁY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500" b="1" dirty="0"/>
          </a:p>
          <a:p>
            <a:pPr algn="ctr"/>
            <a:r>
              <a:rPr lang="pl-PL" sz="3600" dirty="0"/>
              <a:t>Spotkanie – wywiad z Dyrektorem</a:t>
            </a:r>
          </a:p>
          <a:p>
            <a:pPr algn="ctr"/>
            <a:r>
              <a:rPr lang="pl-PL" sz="3600" dirty="0"/>
              <a:t>Spotkanie z Radą Pedagogiczną</a:t>
            </a:r>
          </a:p>
          <a:p>
            <a:pPr algn="ctr"/>
            <a:r>
              <a:rPr lang="pl-PL" sz="3600" dirty="0"/>
              <a:t>Warsztat </a:t>
            </a:r>
            <a:r>
              <a:rPr lang="pl-PL" sz="3600" dirty="0" err="1"/>
              <a:t>diagnostyczno</a:t>
            </a:r>
            <a:r>
              <a:rPr lang="pl-PL" sz="3600" dirty="0"/>
              <a:t> – rozwojowy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5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8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03C0C9-0470-8D4C-BBF4-F489F3E3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96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E93BC9A8-5E0C-5A48-8892-BBA50333D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567" y="2084550"/>
            <a:ext cx="8150924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PRZYKŁADOWE ŹRÓDŁA INFORMACJI O SZKOLE </a:t>
            </a:r>
            <a:br>
              <a:rPr lang="pl-PL" b="1" dirty="0"/>
            </a:br>
            <a:r>
              <a:rPr lang="pl-PL" b="1" dirty="0"/>
              <a:t>W OBSZARZE KOMPETENCJI MATEMATYCZNO - PRZYRODNICZYCH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51F29B5-A0AC-CA44-B02F-3C3CE9F1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80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2842513-2696-FA4E-88B3-C0D4FA298813}"/>
              </a:ext>
            </a:extLst>
          </p:cNvPr>
          <p:cNvSpPr txBox="1"/>
          <p:nvPr/>
        </p:nvSpPr>
        <p:spPr>
          <a:xfrm>
            <a:off x="1363598" y="2281218"/>
            <a:ext cx="95988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PRZYKŁADOWY PLAN DZIAŁAŃ </a:t>
            </a:r>
            <a:br>
              <a:rPr lang="pl-PL" sz="3200" b="1" dirty="0"/>
            </a:br>
            <a:r>
              <a:rPr lang="pl-PL" sz="3200" b="1" dirty="0"/>
              <a:t>W PROCESIE WSPOMAGANIA</a:t>
            </a:r>
            <a:endParaRPr lang="pl-PL" sz="3200" dirty="0"/>
          </a:p>
          <a:p>
            <a:endParaRPr lang="pl-PL" sz="2000" b="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2BAD6A6-1A24-A042-BFAC-5B160FE6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71768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7526</TotalTime>
  <Words>536</Words>
  <Application>Microsoft Macintosh PowerPoint</Application>
  <PresentationFormat>Panoramiczny</PresentationFormat>
  <Paragraphs>171</Paragraphs>
  <Slides>26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CenturyGothic</vt:lpstr>
      <vt:lpstr>Segoe UI Light</vt:lpstr>
      <vt:lpstr>Times New Roman</vt:lpstr>
      <vt:lpstr>Motyw pakietu Office</vt:lpstr>
      <vt:lpstr>Prezentacja programu PowerPoint</vt:lpstr>
      <vt:lpstr>Zjazd 2  DZIEŃ 4</vt:lpstr>
      <vt:lpstr>      DOSKONALENIE TRENERÓW WSPOMAGANIA OŚWIATY  POWR.02.10.00-00-7015/17</vt:lpstr>
      <vt:lpstr>      DOSKONALENIE TRENERÓW WSPOMAGANIA OŚWIATY  POWR.02.10.00-00-7015/17</vt:lpstr>
      <vt:lpstr>MODUŁ VIII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MODUŁ IX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 Okońska</dc:creator>
  <cp:lastModifiedBy>Anna Romańska</cp:lastModifiedBy>
  <cp:revision>411</cp:revision>
  <dcterms:created xsi:type="dcterms:W3CDTF">2018-12-02T13:14:09Z</dcterms:created>
  <dcterms:modified xsi:type="dcterms:W3CDTF">2019-01-18T20:12:04Z</dcterms:modified>
</cp:coreProperties>
</file>